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289" r:id="rId4"/>
    <p:sldId id="290" r:id="rId5"/>
    <p:sldId id="279" r:id="rId6"/>
    <p:sldId id="291" r:id="rId7"/>
    <p:sldId id="292" r:id="rId8"/>
    <p:sldId id="293" r:id="rId9"/>
    <p:sldId id="283" r:id="rId10"/>
    <p:sldId id="294" r:id="rId11"/>
    <p:sldId id="284" r:id="rId12"/>
    <p:sldId id="285" r:id="rId13"/>
    <p:sldId id="276" r:id="rId14"/>
    <p:sldId id="275" r:id="rId15"/>
    <p:sldId id="272" r:id="rId16"/>
    <p:sldId id="273" r:id="rId17"/>
    <p:sldId id="274" r:id="rId18"/>
    <p:sldId id="265" r:id="rId19"/>
    <p:sldId id="286" r:id="rId20"/>
    <p:sldId id="295" r:id="rId21"/>
    <p:sldId id="267" r:id="rId22"/>
    <p:sldId id="268" r:id="rId23"/>
    <p:sldId id="280" r:id="rId24"/>
    <p:sldId id="277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89"/>
            <p14:sldId id="290"/>
            <p14:sldId id="279"/>
            <p14:sldId id="291"/>
            <p14:sldId id="292"/>
            <p14:sldId id="293"/>
            <p14:sldId id="283"/>
            <p14:sldId id="294"/>
            <p14:sldId id="284"/>
            <p14:sldId id="285"/>
            <p14:sldId id="276"/>
            <p14:sldId id="275"/>
            <p14:sldId id="272"/>
            <p14:sldId id="273"/>
            <p14:sldId id="274"/>
            <p14:sldId id="265"/>
            <p14:sldId id="286"/>
            <p14:sldId id="288"/>
            <p14:sldId id="295"/>
            <p14:sldId id="267"/>
            <p14:sldId id="268"/>
            <p14:sldId id="280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896"/>
    <a:srgbClr val="F1F1F1"/>
    <a:srgbClr val="C6D4DF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CE5C1-A211-4008-A6C5-43AD8333D30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2A016D-E1E0-442A-8D50-3FDBF93184AD}">
      <dgm:prSet/>
      <dgm:spPr/>
      <dgm:t>
        <a:bodyPr/>
        <a:lstStyle/>
        <a:p>
          <a:pPr rtl="0"/>
          <a:r>
            <a:rPr lang="ru-RU" b="1" dirty="0">
              <a:solidFill>
                <a:schemeClr val="tx2">
                  <a:lumMod val="75000"/>
                </a:schemeClr>
              </a:solidFill>
            </a:rPr>
            <a:t>ПОРТРЕТ ДНЯ</a:t>
          </a:r>
        </a:p>
      </dgm:t>
    </dgm:pt>
    <dgm:pt modelId="{044E3C2B-086B-46A9-A113-36AEE4106CB5}" type="parTrans" cxnId="{86B8C25A-3348-4BB3-B4D9-A588E243235C}">
      <dgm:prSet/>
      <dgm:spPr/>
      <dgm:t>
        <a:bodyPr/>
        <a:lstStyle/>
        <a:p>
          <a:endParaRPr lang="ru-RU"/>
        </a:p>
      </dgm:t>
    </dgm:pt>
    <dgm:pt modelId="{D2F6AE0F-4644-4725-9804-13A380717E67}" type="sibTrans" cxnId="{86B8C25A-3348-4BB3-B4D9-A588E243235C}">
      <dgm:prSet/>
      <dgm:spPr/>
      <dgm:t>
        <a:bodyPr/>
        <a:lstStyle/>
        <a:p>
          <a:endParaRPr lang="ru-RU"/>
        </a:p>
      </dgm:t>
    </dgm:pt>
    <dgm:pt modelId="{11B68343-126C-4097-A86F-9FA56A0D79AE}" type="pres">
      <dgm:prSet presAssocID="{9A0CE5C1-A211-4008-A6C5-43AD8333D30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171171-9600-4C79-895D-6ECAB254467B}" type="pres">
      <dgm:prSet presAssocID="{7B2A016D-E1E0-442A-8D50-3FDBF93184AD}" presName="composite" presStyleCnt="0"/>
      <dgm:spPr/>
    </dgm:pt>
    <dgm:pt modelId="{610DA59C-CBF8-42CA-987F-E27C35E8557C}" type="pres">
      <dgm:prSet presAssocID="{7B2A016D-E1E0-442A-8D50-3FDBF93184AD}" presName="imgShp" presStyleLbl="fgImgPlace1" presStyleIdx="0" presStyleCnt="1"/>
      <dgm:spPr/>
    </dgm:pt>
    <dgm:pt modelId="{F94AFECB-4A28-4344-8F56-729EA1821F9A}" type="pres">
      <dgm:prSet presAssocID="{7B2A016D-E1E0-442A-8D50-3FDBF93184A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80D067-E5FB-4E3D-876A-B9C2DAC9086C}" type="presOf" srcId="{7B2A016D-E1E0-442A-8D50-3FDBF93184AD}" destId="{F94AFECB-4A28-4344-8F56-729EA1821F9A}" srcOrd="0" destOrd="0" presId="urn:microsoft.com/office/officeart/2005/8/layout/vList3#1"/>
    <dgm:cxn modelId="{AB04F0C7-F269-42DE-B5C8-12FF2F223ACB}" type="presOf" srcId="{9A0CE5C1-A211-4008-A6C5-43AD8333D307}" destId="{11B68343-126C-4097-A86F-9FA56A0D79AE}" srcOrd="0" destOrd="0" presId="urn:microsoft.com/office/officeart/2005/8/layout/vList3#1"/>
    <dgm:cxn modelId="{86B8C25A-3348-4BB3-B4D9-A588E243235C}" srcId="{9A0CE5C1-A211-4008-A6C5-43AD8333D307}" destId="{7B2A016D-E1E0-442A-8D50-3FDBF93184AD}" srcOrd="0" destOrd="0" parTransId="{044E3C2B-086B-46A9-A113-36AEE4106CB5}" sibTransId="{D2F6AE0F-4644-4725-9804-13A380717E67}"/>
    <dgm:cxn modelId="{9F0D5704-9575-41DA-8E94-519FB92ECEC5}" type="presParOf" srcId="{11B68343-126C-4097-A86F-9FA56A0D79AE}" destId="{32171171-9600-4C79-895D-6ECAB254467B}" srcOrd="0" destOrd="0" presId="urn:microsoft.com/office/officeart/2005/8/layout/vList3#1"/>
    <dgm:cxn modelId="{396862DF-3417-4CD1-BF53-C5AD8225BC67}" type="presParOf" srcId="{32171171-9600-4C79-895D-6ECAB254467B}" destId="{610DA59C-CBF8-42CA-987F-E27C35E8557C}" srcOrd="0" destOrd="0" presId="urn:microsoft.com/office/officeart/2005/8/layout/vList3#1"/>
    <dgm:cxn modelId="{9AF60D48-76C5-4F3D-B432-34385ACDD49F}" type="presParOf" srcId="{32171171-9600-4C79-895D-6ECAB254467B}" destId="{F94AFECB-4A28-4344-8F56-729EA1821F9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AFECB-4A28-4344-8F56-729EA1821F9A}">
      <dsp:nvSpPr>
        <dsp:cNvPr id="0" name=""/>
        <dsp:cNvSpPr/>
      </dsp:nvSpPr>
      <dsp:spPr>
        <a:xfrm rot="10800000">
          <a:off x="1570707" y="0"/>
          <a:ext cx="5244654" cy="9987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417" tIns="175260" rIns="327152" bIns="175260" numCol="1" spcCol="1270" anchor="ctr" anchorCtr="0">
          <a:noAutofit/>
        </a:bodyPr>
        <a:lstStyle/>
        <a:p>
          <a:pPr marL="0" lvl="0" indent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b="1" kern="1200" dirty="0">
              <a:solidFill>
                <a:schemeClr val="tx2">
                  <a:lumMod val="75000"/>
                </a:schemeClr>
              </a:solidFill>
            </a:rPr>
            <a:t>ПОРТРЕТ ДНЯ</a:t>
          </a:r>
        </a:p>
      </dsp:txBody>
      <dsp:txXfrm rot="10800000">
        <a:off x="1820392" y="0"/>
        <a:ext cx="4994969" cy="998742"/>
      </dsp:txXfrm>
    </dsp:sp>
    <dsp:sp modelId="{610DA59C-CBF8-42CA-987F-E27C35E8557C}">
      <dsp:nvSpPr>
        <dsp:cNvPr id="0" name=""/>
        <dsp:cNvSpPr/>
      </dsp:nvSpPr>
      <dsp:spPr>
        <a:xfrm>
          <a:off x="1071336" y="0"/>
          <a:ext cx="998742" cy="9987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0CEA1-49BF-4F22-B1CF-4A3E03897B1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F309F-0F5A-42D5-ACF7-D32E380E7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CDA131-5E43-4DAD-AED0-E4A5D2A15558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20D9E4-5C65-4B77-9E09-149E38CC6097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/>
              <a:t>Говорим, что каждое из выше указанных дел и «помех» вместе с важными делами мы можем систематизировать с помощью Матрицы Эйзенхауэра</a:t>
            </a:r>
            <a:r>
              <a:rPr lang="en-US"/>
              <a:t> </a:t>
            </a:r>
            <a:r>
              <a:rPr lang="ru-RU"/>
              <a:t>и поделить на 4 большие группы. </a:t>
            </a:r>
          </a:p>
          <a:p>
            <a:pPr eaLnBrk="1" hangingPunct="1"/>
            <a:r>
              <a:rPr lang="ru-RU"/>
              <a:t>Рассказываем о Матрице, куда какие дела отнести, что из какого квадрата может переходить в другой, от дел из какого квадрата можно и вовсе избавиться.</a:t>
            </a:r>
          </a:p>
          <a:p>
            <a:pPr eaLnBrk="1" hangingPunct="1"/>
            <a:r>
              <a:rPr lang="ru-RU"/>
              <a:t>С примерами (?)</a:t>
            </a:r>
          </a:p>
          <a:p>
            <a:pPr eaLnBrk="1" hangingPunct="1"/>
            <a:endParaRPr lang="ru-RU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/>
              <a:t>Проверьте : это точно Ваше задание ? - или может быть чье-то еще 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/>
              <a:t>Расставьте приоритеты исходя из :</a:t>
            </a:r>
          </a:p>
          <a:p>
            <a:pPr eaLnBrk="1" hangingPunct="1">
              <a:spcBef>
                <a:spcPct val="0"/>
              </a:spcBef>
            </a:pPr>
            <a:r>
              <a:rPr lang="ru-RU"/>
              <a:t>	- ВАЖНОСТЬ </a:t>
            </a:r>
            <a:r>
              <a:rPr lang="ru-RU" i="1"/>
              <a:t>- сколько времени уделить заданию ?</a:t>
            </a:r>
          </a:p>
          <a:p>
            <a:pPr eaLnBrk="1" hangingPunct="1">
              <a:spcBef>
                <a:spcPct val="0"/>
              </a:spcBef>
            </a:pPr>
            <a:r>
              <a:rPr lang="ru-RU"/>
              <a:t>	- СРОЧНОСТЬ -</a:t>
            </a:r>
            <a:r>
              <a:rPr lang="ru-RU" i="1"/>
              <a:t> когда сделать ?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/>
              <a:t>Старайтесь избегать того, чтобы Вами руководили СРОЧНЫЕ задания один за другим:</a:t>
            </a:r>
          </a:p>
          <a:p>
            <a:pPr eaLnBrk="1" hangingPunct="1">
              <a:spcBef>
                <a:spcPct val="0"/>
              </a:spcBef>
            </a:pPr>
            <a:r>
              <a:rPr lang="ru-RU"/>
              <a:t>	- быстро расправляйтесь со СРОЧНОЙ, но РУТИННОЙ  работой</a:t>
            </a:r>
          </a:p>
          <a:p>
            <a:pPr eaLnBrk="1" hangingPunct="1">
              <a:spcBef>
                <a:spcPct val="0"/>
              </a:spcBef>
            </a:pPr>
            <a:r>
              <a:rPr lang="ru-RU"/>
              <a:t>	- завершайте работу с опережением срока</a:t>
            </a:r>
          </a:p>
          <a:p>
            <a:pPr eaLnBrk="1" hangingPunct="1">
              <a:spcBef>
                <a:spcPct val="0"/>
              </a:spcBef>
            </a:pPr>
            <a:r>
              <a:rPr lang="ru-RU"/>
              <a:t>	- уделяйте время обдумыванию / планированию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1%80%D0%BE%D0%BD%D0%BE%D1%84%D0%B0%D0%B3%D0%B8" TargetMode="External"/><Relationship Id="rId3" Type="http://schemas.openxmlformats.org/officeDocument/2006/relationships/hyperlink" Target="https://ru.wikipedia.org/wiki/%D0%A3%D0%BF%D1%80%D0%B0%D0%B2%D0%BB%D0%B5%D0%BD%D0%B8%D0%B5_%D0%B2%D1%80%D0%B5%D0%BC%D0%B5%D0%BD%D0%B5%D0%BC" TargetMode="External"/><Relationship Id="rId7" Type="http://schemas.openxmlformats.org/officeDocument/2006/relationships/hyperlink" Target="https://ru.wikipedia.org/wiki/%D0%A0%D0%B0%D0%B4%D0%B8%D0%BE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5%D0%BB%D0%B5%D0%B2%D0%B8%D0%B7%D0%BE%D1%80_(%D1%84%D0%B8%D0%BB%D1%8C%D0%BC)" TargetMode="External"/><Relationship Id="rId5" Type="http://schemas.openxmlformats.org/officeDocument/2006/relationships/hyperlink" Target="https://ru.wikipedia.org/wiki/%D0%9A%D0%BE%D0%BC%D0%BF%D1%8C%D1%8E%D1%82%D0%B5%D1%80%D0%BD%D1%8B%D0%B5_%D0%B8%D0%B3%D1%80%D1%8B" TargetMode="External"/><Relationship Id="rId4" Type="http://schemas.openxmlformats.org/officeDocument/2006/relationships/hyperlink" Target="https://ru.wikipedia.org/wiki/%D0%98%D0%BD%D1%82%D0%B5%D1%80%D0%BD%D0%B5%D1%82" TargetMode="Externa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pppiro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kpppiro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337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286250" y="0"/>
            <a:ext cx="4686300" cy="6438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Единый методический </a:t>
            </a:r>
            <a:r>
              <a:rPr lang="ru-RU" sz="2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день для молодых специалистов</a:t>
            </a:r>
            <a:endParaRPr lang="ru-RU" sz="28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2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04.12.2020</a:t>
            </a:r>
            <a:endParaRPr lang="ru-RU" sz="28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endParaRPr lang="ru-RU" sz="28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32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ТАЙМ-МЕНЕДЖМЕНТ в работе МОЛОДОГО СПЕЦИАЛИСТА как условие профилактики эмоционального выгорания</a:t>
            </a:r>
          </a:p>
          <a:p>
            <a:endParaRPr lang="ru-RU" sz="54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  <a:p>
            <a:r>
              <a:rPr lang="ru-RU" sz="18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Г.А. БУКОВА, СТ. МЕТОДИСТ ППМС ЦЕНТРА ПЕНЗЕНСКОЙ ОБЛАСТИ, К. ПСХ. Н.</a:t>
            </a:r>
            <a:endParaRPr lang="en-US" sz="18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5DE18B98-ED0B-4558-B005-85A08185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66" y="406400"/>
            <a:ext cx="8333685" cy="62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41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76250"/>
            <a:ext cx="7886698" cy="685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Внешние факторы, провоцирующим выгорание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специфика профессиональной педагогической </a:t>
            </a:r>
            <a:r>
              <a:rPr lang="ru-RU" dirty="0"/>
              <a:t>деятельности (необходимость сопереживания, сочувствия, нравственная ответственность за жизнь и здоровье вверенных ему детей, стаж работы)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организационный фактор: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перегруженность рабочей недели; низкая оплата труда; напряженный характер работы; служебные неприятности;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неудовлетворенность работой</a:t>
            </a:r>
            <a:r>
              <a:rPr lang="ru-RU" dirty="0"/>
              <a:t>: отсутствие четкой связи между процессом обучения и получаемым результатом, несоответствие результатов затраченным силам; демократические преобразования в области образования, приведшие к изменению взаимоотношений между субъектами учебно-воспитательного процесса. 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неблагополучная атмосфера в педагогическом коллективе</a:t>
            </a:r>
            <a:r>
              <a:rPr lang="ru-RU" dirty="0"/>
              <a:t>: однополый состав коллектива, наличие конфликтов по вертикали и горизонтали, нервозная обстановка побуждают одних растрачивать эмоции, а других искать способы экономии своих психических ресурсов.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внутренние факторы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8" y="1287254"/>
            <a:ext cx="8498541" cy="54826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коммуникативный фактор</a:t>
            </a:r>
            <a:r>
              <a:rPr lang="ru-RU" dirty="0"/>
              <a:t>: отсутствие навыков коммуникации и умения выходить из трудных ситуаций общения с детьми, родителями, администрацией; неумение регулировать собственные эмоциональные </a:t>
            </a:r>
            <a:r>
              <a:rPr lang="ru-RU" dirty="0" smtClean="0"/>
              <a:t>состояния 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ролевой и личностный фактор (индивидуальный)</a:t>
            </a:r>
            <a:r>
              <a:rPr lang="ru-RU" dirty="0"/>
              <a:t>: тяжелые заболевания близких, материальные затруднения, личностная неустроенность, плохие взаимоотношения в семье, отсутствие нормальных жилищных условий, недостаток внимания, уделяемого домочадцами. Неудовлетворенность своей самореализацией в различных жизненных и профессиональных ситуациях.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Время как ресурс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209" y="1087230"/>
            <a:ext cx="6564966" cy="3151396"/>
          </a:xfrm>
        </p:spPr>
        <p:txBody>
          <a:bodyPr>
            <a:normAutofit fontScale="77500" lnSpcReduction="20000"/>
          </a:bodyPr>
          <a:lstStyle/>
          <a:p>
            <a:pPr marL="1587" indent="0">
              <a:buNone/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Время, в отличие от других ресурсов, в т.ч. денег: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Необратимо;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Нельзя умножить;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Нельзя накопить;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Нельзя передать или занять;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Проходит безвозвратно</a:t>
            </a:r>
          </a:p>
          <a:p>
            <a:pPr marL="682625" indent="-681038">
              <a:tabLst>
                <a:tab pos="6826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altLang="ru-RU" dirty="0"/>
              <a:t>Значит время дороже, чем деньги - это сама жизнь!!!</a:t>
            </a:r>
          </a:p>
          <a:p>
            <a:endParaRPr lang="ru-RU" dirty="0"/>
          </a:p>
        </p:txBody>
      </p:sp>
      <p:sp>
        <p:nvSpPr>
          <p:cNvPr id="27650" name="AutoShape 2" descr="https://aforismo.ru/wp-content/uploads/2019/11/5dd09453e829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forismo.ru/wp-content/uploads/2019/11/5dd09453e829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www.topteny.com/wp-content/uploads/2015/02/Manage-Your-T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www.topteny.com/wp-content/uploads/2015/02/Manage-Your-T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www.topteny.com/wp-content/uploads/2015/02/Manage-Your-T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www.topteny.com/wp-content/uploads/2015/02/Manage-Your-Ti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miro.medium.com/max/915/0*BsUwIjPlC2RbSQz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https://thumbs.dreamstime.com/b/%D0%BA%D0%BE%D0%BD%D1%82%D1%80%D0%BE%D0%BB%D1%8C-%D0%B2%D1%80%D0%B5%D0%BC%D0%B5%D0%BD%D0%B8-%D0%BA%D0%BE%D0%BD%D1%86%D0%B5%D0%BF%D1%86%D0%B8%D1%8F-%D1%80%D0%B0%D1%81%D0%BF%D0%B8%D1%81%D0%B0%D0%BD%D0%B8%D1%8F-%D0%B8%D0%BB%D0%B8-%D0%BF%D0%BB%D0%B0%D0%BD%D0%BE%D0%B2%D0%B8%D0%BA-%D0%B8%D0%BB%D0%BB%D1%8E%D1%81%D1%82%D1%80%D0%B0%D1%86%D0%B8%D1%8F-1481552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Планирование бизнес-концепции времени или тратить минуты как группа часов в форме головы человека в качестве символа здоровья для психологии или планирования давления и деменции или старения в качестве 3D иллю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6374" y="0"/>
            <a:ext cx="6886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вещи никогда не возвращаются обратно – ВРЕМЯ, СЛОВО и ВОЗМОЖНОСТЬ. 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теряйте времени, выбирайте слова и не упускайте возможность! (Конфуций)</a:t>
            </a:r>
          </a:p>
          <a:p>
            <a:endParaRPr lang="ru-RU" alt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 знаешь цену своему времени, не ожидай, что его будут ценить другие» </a:t>
            </a:r>
          </a:p>
          <a:p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(Дэн Кеннеди) </a:t>
            </a:r>
          </a:p>
        </p:txBody>
      </p:sp>
      <p:pic>
        <p:nvPicPr>
          <p:cNvPr id="25616" name="Picture 16" descr="https://avatars.mds.yandex.net/get-zen_doc/3770780/pub_5f70e9c0df292d110968bb42_5f70ea0c6e33974a0130b62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0335" y="3611959"/>
            <a:ext cx="5193665" cy="3246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jobgrade.ru/wp-content/uploads/2019/08/180-ccbde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loud.prezentacii.org/18/11/106120/images/screen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ds02.infourok.ru/uploads/ex/0412/00088f91-a4f75a9c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0"/>
            <a:ext cx="89439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cf2.ppt-online.org/files2/slide/c/c1r7m2fbhzYSRkipuqts8vdIgJn04OXGxoCLK6HTj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cf2.ppt-online.org/files2/slide/c/c1r7m2fbhzYSRkipuqts8vdIgJn04OXGxoCLK6HTj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cf2.ppt-online.org/files2/slide/c/c1r7m2fbhzYSRkipuqts8vdIgJn04OXGxoCLK6HTj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cf2.ppt-online.org/files2/slide/c/c1r7m2fbhzYSRkipuqts8vdIgJn04OXGxoCLK6HTj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cloud.prezentacii.org/18/11/106120/images/screen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s://mypresentation.ru/documents/fb85bc667e4482ff42a42d610dabce5c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s://mypresentation.ru/documents/fb85bc667e4482ff42a42d610dabce5c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https://ds04.infourok.ru/uploads/ex/059b/0015fe9a-903bf108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4" name="AutoShape 18" descr="https://cf2.ppt-online.org/files2/slide/c/c1r7m2fbhzYSRkipuqts8vdIgJn04OXGxoCLK6HTj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6750" y="0"/>
            <a:ext cx="8477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Хронофаги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др.-греч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 tooltip="Древнегреческий язык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χρόνος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время 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φάγομαι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буду есть; также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поглотители времени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пожиратели времени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 один из терминов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3" tooltip="Управление временем"/>
              </a:rPr>
              <a:t>управления временем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обозначающий любые отвлекающие объекты, мешающие и отвлекающие от основной деятельности (работы и других запланированных дел).</a:t>
            </a:r>
          </a:p>
          <a:p>
            <a:pPr algn="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Хронофаги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могут быть одушевленными (например, коллеги с досужими разговорами, друзья с пустыми звонками, заказчики, любящие поболтать и т. д.) или неодушевленными (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 tooltip="Интернет"/>
              </a:rPr>
              <a:t>интернет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5" tooltip="Компьютерные игры"/>
              </a:rPr>
              <a:t>компьютерные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5" tooltip="Компьютерные игры"/>
              </a:rPr>
              <a:t>игры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6" tooltip="Телевизор (фильм)"/>
              </a:rPr>
              <a:t>телевизор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 tooltip="Радио"/>
              </a:rPr>
              <a:t>радио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 др.).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8"/>
              </a:rPr>
              <a:t>Википедия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С. Дали 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 Утекающее время»</a:t>
            </a:r>
          </a:p>
        </p:txBody>
      </p:sp>
      <p:sp>
        <p:nvSpPr>
          <p:cNvPr id="24596" name="AutoShape 20" descr="https://www.kvadroplus.com/upload/iblock/3da/1.%20%D0%9A%D1%82%D0%BE%20%D1%82%D0%B0%D0%BA%D0%B8%D0%B5%20%D1%85%D1%80%D0%BE%D0%BD%D0%BE%D1%84%D0%B0%D0%B3%D0%B8%20%D0%B8%20%D0%BA%D0%B0%D0%BA%20%D0%B8%D1%85%20%D0%BF%D0%BE%D0%B4%D1%87%D0%B8%D0%BD%D0%B8%D1%82%D1%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8" name="AutoShape 22" descr="https://www.kvadroplus.com/upload/iblock/3da/1.%20%D0%9A%D1%82%D0%BE%20%D1%82%D0%B0%D0%BA%D0%B8%D0%B5%20%D1%85%D1%80%D0%BE%D0%BD%D0%BE%D1%84%D0%B0%D0%B3%D0%B8%20%D0%B8%20%D0%BA%D0%B0%D0%BA%20%D0%B8%D1%85%20%D0%BF%D0%BE%D0%B4%D1%87%D0%B8%D0%BD%D0%B8%D1%82%D1%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" descr="The Persistence of Memor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0" y="3133725"/>
            <a:ext cx="5759997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 </a:t>
            </a:r>
            <a:r>
              <a:rPr lang="ru-RU" dirty="0" err="1" smtClean="0"/>
              <a:t>тайм-менеджмента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74" y="984146"/>
            <a:ext cx="8752135" cy="4443532"/>
          </a:xfrm>
        </p:spPr>
        <p:txBody>
          <a:bodyPr>
            <a:normAutofit/>
          </a:bodyPr>
          <a:lstStyle/>
          <a:p>
            <a:r>
              <a:rPr lang="ru-RU" b="1" dirty="0"/>
              <a:t>«Технология швейцарского сыра»</a:t>
            </a:r>
            <a:r>
              <a:rPr lang="ru-RU" dirty="0"/>
              <a:t> „изобретатель“ этого метода писатель Алан </a:t>
            </a:r>
            <a:r>
              <a:rPr lang="ru-RU" dirty="0" err="1"/>
              <a:t>Лакейн</a:t>
            </a:r>
            <a:r>
              <a:rPr lang="ru-RU" dirty="0"/>
              <a:t> </a:t>
            </a:r>
            <a:endParaRPr lang="ru-RU" b="1" dirty="0"/>
          </a:p>
          <a:p>
            <a:r>
              <a:rPr lang="ru-RU" dirty="0"/>
              <a:t>На этом же принципе построены и более требовательные техники тайм-менеджмента под названием </a:t>
            </a:r>
            <a:r>
              <a:rPr lang="ru-RU" b="1" dirty="0"/>
              <a:t>«Метод </a:t>
            </a:r>
            <a:r>
              <a:rPr lang="ru-RU" b="1" dirty="0" smtClean="0"/>
              <a:t>помидора»</a:t>
            </a:r>
            <a:r>
              <a:rPr lang="ru-RU" dirty="0" smtClean="0"/>
              <a:t>: </a:t>
            </a:r>
            <a:r>
              <a:rPr lang="ru-RU" dirty="0"/>
              <a:t>система 25 минут» (работайте, ни на что не отвлекаясь, циклами по 25 минут) и «90 на 30» (непрерывная работа в течение 90 минут и заслуженный получасовой перерыв).</a:t>
            </a:r>
          </a:p>
          <a:p>
            <a:endParaRPr lang="ru-RU" dirty="0"/>
          </a:p>
        </p:txBody>
      </p:sp>
      <p:sp>
        <p:nvSpPr>
          <p:cNvPr id="26626" name="AutoShape 2" descr="https://www.kvadroplus.com/upload/iblock/3da/1.%20%D0%9A%D1%82%D0%BE%20%D1%82%D0%B0%D0%BA%D0%B8%D0%B5%20%D1%85%D1%80%D0%BE%D0%BD%D0%BE%D1%84%D0%B0%D0%B3%D0%B8%20%D0%B8%20%D0%BA%D0%B0%D0%BA%20%D0%B8%D1%85%20%D0%BF%D0%BE%D0%B4%D1%87%D0%B8%D0%BD%D0%B8%D1%82%D1%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www.kvadroplus.com/upload/iblock/3da/1.%20%D0%9A%D1%82%D0%BE%20%D1%82%D0%B0%D0%BA%D0%B8%D0%B5%20%D1%85%D1%80%D0%BE%D0%BD%D0%BE%D1%84%D0%B0%D0%B3%D0%B8%20%D0%B8%20%D0%BA%D0%B0%D0%BA%20%D0%B8%D1%85%20%D0%BF%D0%BE%D0%B4%D1%87%D0%B8%D0%BD%D0%B8%D1%82%D1%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2A0C631-F571-4B82-A6F4-1AC5953B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688" y="4433082"/>
            <a:ext cx="3470421" cy="23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259" y="186589"/>
            <a:ext cx="7693198" cy="1892174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err="1"/>
              <a:t>Fresh</a:t>
            </a:r>
            <a:r>
              <a:rPr lang="ru-RU" sz="4000" b="1" dirty="0"/>
              <a:t> </a:t>
            </a:r>
            <a:r>
              <a:rPr lang="ru-RU" sz="4000" b="1" dirty="0" err="1"/>
              <a:t>or</a:t>
            </a:r>
            <a:r>
              <a:rPr lang="ru-RU" sz="4000" b="1" dirty="0"/>
              <a:t> </a:t>
            </a:r>
            <a:r>
              <a:rPr lang="ru-RU" sz="4000" b="1" dirty="0" err="1"/>
              <a:t>Fried</a:t>
            </a:r>
            <a:r>
              <a:rPr lang="ru-RU" sz="4000" b="1" dirty="0"/>
              <a:t> («Свежий или жареный»)</a:t>
            </a:r>
            <a:r>
              <a:rPr lang="ru-RU" sz="4000" dirty="0"/>
              <a:t> </a:t>
            </a:r>
          </a:p>
          <a:p>
            <a:r>
              <a:rPr lang="ru-RU" sz="4000" dirty="0"/>
              <a:t>На том же настаивает метод </a:t>
            </a:r>
            <a:r>
              <a:rPr lang="ru-RU" sz="4000" b="1" dirty="0" err="1"/>
              <a:t>Eat</a:t>
            </a:r>
            <a:r>
              <a:rPr lang="ru-RU" sz="4000" b="1" dirty="0"/>
              <a:t> </a:t>
            </a:r>
            <a:r>
              <a:rPr lang="ru-RU" sz="4000" b="1" dirty="0" err="1"/>
              <a:t>That</a:t>
            </a:r>
            <a:r>
              <a:rPr lang="ru-RU" sz="4000" b="1" dirty="0"/>
              <a:t> </a:t>
            </a:r>
            <a:r>
              <a:rPr lang="ru-RU" sz="4000" b="1" dirty="0" err="1"/>
              <a:t>Frog</a:t>
            </a:r>
            <a:endParaRPr lang="ru-RU" sz="4000" b="1" dirty="0"/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0ADCC4-E33E-45A3-95F5-4D34CD49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844" y="4018327"/>
            <a:ext cx="3743155" cy="26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3A44475-1148-48D1-A2EE-9E2F5EAD1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59" y="2426676"/>
            <a:ext cx="488571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90600" y="685800"/>
            <a:ext cx="7162800" cy="5776913"/>
            <a:chOff x="624" y="432"/>
            <a:chExt cx="4512" cy="3639"/>
          </a:xfrm>
        </p:grpSpPr>
        <p:sp>
          <p:nvSpPr>
            <p:cNvPr id="10244" name="Freeform 3"/>
            <p:cNvSpPr>
              <a:spLocks/>
            </p:cNvSpPr>
            <p:nvPr/>
          </p:nvSpPr>
          <p:spPr bwMode="gray">
            <a:xfrm flipH="1">
              <a:off x="1392" y="840"/>
              <a:ext cx="1475" cy="1236"/>
            </a:xfrm>
            <a:custGeom>
              <a:avLst/>
              <a:gdLst>
                <a:gd name="T0" fmla="*/ 391 w 1299"/>
                <a:gd name="T1" fmla="*/ 1516 h 1008"/>
                <a:gd name="T2" fmla="*/ 1675 w 1299"/>
                <a:gd name="T3" fmla="*/ 1516 h 1008"/>
                <a:gd name="T4" fmla="*/ 1671 w 1299"/>
                <a:gd name="T5" fmla="*/ 473 h 1008"/>
                <a:gd name="T6" fmla="*/ 1215 w 1299"/>
                <a:gd name="T7" fmla="*/ 0 h 1008"/>
                <a:gd name="T8" fmla="*/ 3 w 1299"/>
                <a:gd name="T9" fmla="*/ 0 h 1008"/>
                <a:gd name="T10" fmla="*/ 0 w 1299"/>
                <a:gd name="T11" fmla="*/ 1088 h 1008"/>
                <a:gd name="T12" fmla="*/ 391 w 1299"/>
                <a:gd name="T13" fmla="*/ 151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4"/>
            <p:cNvSpPr>
              <a:spLocks/>
            </p:cNvSpPr>
            <p:nvPr/>
          </p:nvSpPr>
          <p:spPr bwMode="ltGray">
            <a:xfrm>
              <a:off x="2942" y="840"/>
              <a:ext cx="1475" cy="1236"/>
            </a:xfrm>
            <a:custGeom>
              <a:avLst/>
              <a:gdLst>
                <a:gd name="T0" fmla="*/ 391 w 1299"/>
                <a:gd name="T1" fmla="*/ 1516 h 1008"/>
                <a:gd name="T2" fmla="*/ 1675 w 1299"/>
                <a:gd name="T3" fmla="*/ 1516 h 1008"/>
                <a:gd name="T4" fmla="*/ 1671 w 1299"/>
                <a:gd name="T5" fmla="*/ 473 h 1008"/>
                <a:gd name="T6" fmla="*/ 1215 w 1299"/>
                <a:gd name="T7" fmla="*/ 0 h 1008"/>
                <a:gd name="T8" fmla="*/ 3 w 1299"/>
                <a:gd name="T9" fmla="*/ 0 h 1008"/>
                <a:gd name="T10" fmla="*/ 0 w 1299"/>
                <a:gd name="T11" fmla="*/ 1088 h 1008"/>
                <a:gd name="T12" fmla="*/ 391 w 1299"/>
                <a:gd name="T13" fmla="*/ 151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8000">
                <a:alpha val="4196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5"/>
            <p:cNvSpPr>
              <a:spLocks/>
            </p:cNvSpPr>
            <p:nvPr/>
          </p:nvSpPr>
          <p:spPr bwMode="ltGray">
            <a:xfrm>
              <a:off x="1392" y="2157"/>
              <a:ext cx="1475" cy="1236"/>
            </a:xfrm>
            <a:custGeom>
              <a:avLst/>
              <a:gdLst>
                <a:gd name="T0" fmla="*/ 391 w 1299"/>
                <a:gd name="T1" fmla="*/ 1516 h 1008"/>
                <a:gd name="T2" fmla="*/ 1675 w 1299"/>
                <a:gd name="T3" fmla="*/ 1516 h 1008"/>
                <a:gd name="T4" fmla="*/ 1671 w 1299"/>
                <a:gd name="T5" fmla="*/ 473 h 1008"/>
                <a:gd name="T6" fmla="*/ 1215 w 1299"/>
                <a:gd name="T7" fmla="*/ 0 h 1008"/>
                <a:gd name="T8" fmla="*/ 3 w 1299"/>
                <a:gd name="T9" fmla="*/ 0 h 1008"/>
                <a:gd name="T10" fmla="*/ 0 w 1299"/>
                <a:gd name="T11" fmla="*/ 1088 h 1008"/>
                <a:gd name="T12" fmla="*/ 391 w 1299"/>
                <a:gd name="T13" fmla="*/ 151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6"/>
            <p:cNvSpPr>
              <a:spLocks/>
            </p:cNvSpPr>
            <p:nvPr/>
          </p:nvSpPr>
          <p:spPr bwMode="gray">
            <a:xfrm flipH="1">
              <a:off x="2942" y="2157"/>
              <a:ext cx="1475" cy="1236"/>
            </a:xfrm>
            <a:custGeom>
              <a:avLst/>
              <a:gdLst>
                <a:gd name="T0" fmla="*/ 391 w 1299"/>
                <a:gd name="T1" fmla="*/ 1516 h 1008"/>
                <a:gd name="T2" fmla="*/ 1675 w 1299"/>
                <a:gd name="T3" fmla="*/ 1516 h 1008"/>
                <a:gd name="T4" fmla="*/ 1671 w 1299"/>
                <a:gd name="T5" fmla="*/ 473 h 1008"/>
                <a:gd name="T6" fmla="*/ 1215 w 1299"/>
                <a:gd name="T7" fmla="*/ 0 h 1008"/>
                <a:gd name="T8" fmla="*/ 3 w 1299"/>
                <a:gd name="T9" fmla="*/ 0 h 1008"/>
                <a:gd name="T10" fmla="*/ 0 w 1299"/>
                <a:gd name="T11" fmla="*/ 1088 h 1008"/>
                <a:gd name="T12" fmla="*/ 391 w 1299"/>
                <a:gd name="T13" fmla="*/ 1516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8080">
                <a:alpha val="4509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Oval 7"/>
            <p:cNvSpPr>
              <a:spLocks noChangeArrowheads="1"/>
            </p:cNvSpPr>
            <p:nvPr/>
          </p:nvSpPr>
          <p:spPr bwMode="gray">
            <a:xfrm>
              <a:off x="2202" y="1425"/>
              <a:ext cx="1488" cy="1488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/>
            </a:p>
          </p:txBody>
        </p:sp>
        <p:sp>
          <p:nvSpPr>
            <p:cNvPr id="10249" name="Text Box 8"/>
            <p:cNvSpPr txBox="1">
              <a:spLocks noChangeArrowheads="1"/>
            </p:cNvSpPr>
            <p:nvPr/>
          </p:nvSpPr>
          <p:spPr bwMode="gray">
            <a:xfrm>
              <a:off x="1536" y="1128"/>
              <a:ext cx="1129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Важные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/>
                <a:t>Не срочные</a:t>
              </a:r>
              <a:endParaRPr lang="en-US" sz="1600" b="1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black">
            <a:xfrm>
              <a:off x="3121" y="1128"/>
              <a:ext cx="1129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Важные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/>
                <a:t>Срочные</a:t>
              </a:r>
              <a:endParaRPr lang="en-US" sz="1600" b="1"/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black">
            <a:xfrm>
              <a:off x="1542" y="2794"/>
              <a:ext cx="1129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Не важные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/>
                <a:t>Не срочные</a:t>
              </a:r>
              <a:endParaRPr lang="en-US" sz="1600" b="1"/>
            </a:p>
          </p:txBody>
        </p:sp>
        <p:sp>
          <p:nvSpPr>
            <p:cNvPr id="10252" name="Text Box 11"/>
            <p:cNvSpPr txBox="1">
              <a:spLocks noChangeArrowheads="1"/>
            </p:cNvSpPr>
            <p:nvPr/>
          </p:nvSpPr>
          <p:spPr bwMode="gray">
            <a:xfrm>
              <a:off x="3121" y="2794"/>
              <a:ext cx="1129" cy="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Не важные</a:t>
              </a:r>
            </a:p>
            <a:p>
              <a:pPr algn="ctr">
                <a:spcBef>
                  <a:spcPct val="50000"/>
                </a:spcBef>
              </a:pPr>
              <a:r>
                <a:rPr lang="ru-RU" sz="1600" b="1"/>
                <a:t>Срочные</a:t>
              </a:r>
              <a:endParaRPr lang="en-US" sz="1600" b="1"/>
            </a:p>
          </p:txBody>
        </p:sp>
        <p:sp>
          <p:nvSpPr>
            <p:cNvPr id="10253" name="Rectangle 12"/>
            <p:cNvSpPr>
              <a:spLocks noChangeArrowheads="1"/>
            </p:cNvSpPr>
            <p:nvPr/>
          </p:nvSpPr>
          <p:spPr bwMode="auto">
            <a:xfrm>
              <a:off x="2496" y="177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000000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3093" y="175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000000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255" name="Rectangle 14"/>
            <p:cNvSpPr>
              <a:spLocks noChangeArrowheads="1"/>
            </p:cNvSpPr>
            <p:nvPr/>
          </p:nvSpPr>
          <p:spPr bwMode="auto">
            <a:xfrm>
              <a:off x="2496" y="23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3093" y="230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 flipV="1">
              <a:off x="960" y="432"/>
              <a:ext cx="0" cy="33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>
              <a:off x="960" y="3792"/>
              <a:ext cx="40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Text Box 18"/>
            <p:cNvSpPr txBox="1">
              <a:spLocks noChangeArrowheads="1"/>
            </p:cNvSpPr>
            <p:nvPr/>
          </p:nvSpPr>
          <p:spPr bwMode="auto">
            <a:xfrm>
              <a:off x="624" y="432"/>
              <a:ext cx="24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/>
                <a:t>важность</a:t>
              </a:r>
              <a:endParaRPr lang="en-US"/>
            </a:p>
          </p:txBody>
        </p:sp>
        <p:sp>
          <p:nvSpPr>
            <p:cNvPr id="10260" name="Text Box 19"/>
            <p:cNvSpPr txBox="1">
              <a:spLocks noChangeArrowheads="1"/>
            </p:cNvSpPr>
            <p:nvPr/>
          </p:nvSpPr>
          <p:spPr bwMode="auto">
            <a:xfrm>
              <a:off x="3936" y="3840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/>
                <a:t>с р о ч н о с т ь</a:t>
              </a:r>
              <a:endParaRPr lang="en-US"/>
            </a:p>
          </p:txBody>
        </p:sp>
      </p:grpSp>
      <p:sp>
        <p:nvSpPr>
          <p:cNvPr id="10243" name="Text Box 20"/>
          <p:cNvSpPr txBox="1">
            <a:spLocks noChangeArrowheads="1"/>
          </p:cNvSpPr>
          <p:nvPr/>
        </p:nvSpPr>
        <p:spPr bwMode="auto">
          <a:xfrm>
            <a:off x="2590800" y="152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008000"/>
                </a:solidFill>
              </a:rPr>
              <a:t>Матрица Эйзенхауэра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FEA648A-9675-46FC-B1B0-B8B557EB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0"/>
            <a:ext cx="8528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Контакты методического отдела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0399" y="982134"/>
            <a:ext cx="7854949" cy="519483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kpppiro@mail.ru</a:t>
            </a:r>
            <a:endParaRPr lang="ru-RU" sz="6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sz="6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</a:rPr>
              <a:t>Телефон – 48-85-27</a:t>
            </a:r>
            <a:endParaRPr lang="en-US" sz="6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аблица: лягушки, слоны и другие животные из тайм-менеджмента">
            <a:extLst>
              <a:ext uri="{FF2B5EF4-FFF2-40B4-BE49-F238E27FC236}">
                <a16:creationId xmlns:a16="http://schemas.microsoft.com/office/drawing/2014/main" xmlns="" id="{9316E3C8-D9D4-421C-8D1F-EAFEA1C0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99" y="159469"/>
            <a:ext cx="7960453" cy="61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17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Проверь себя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Как же понять, умеете ли Вы управлять временем? Или же время управляет Вами? Оцените по 5-балльной шкале, насколько следующие высказывания о Вас, где 1 - совсем не про меня, 5 - абсолютно про меня.</a:t>
            </a:r>
            <a:endParaRPr lang="ru-RU" dirty="0"/>
          </a:p>
          <a:p>
            <a:r>
              <a:rPr lang="ru-RU" dirty="0"/>
              <a:t>1. Мне не хватает времени.</a:t>
            </a:r>
          </a:p>
          <a:p>
            <a:r>
              <a:rPr lang="ru-RU" dirty="0"/>
              <a:t>2. Хочется больше тратить время на себя, слишком много других забот.</a:t>
            </a:r>
          </a:p>
          <a:p>
            <a:r>
              <a:rPr lang="ru-RU" dirty="0"/>
              <a:t>3. Я не знаю, как удовлетворить желание друзей и родных, чтобы я находил больше времени на общение с ними.</a:t>
            </a:r>
          </a:p>
          <a:p>
            <a:r>
              <a:rPr lang="ru-RU" dirty="0"/>
              <a:t>4. Цейтнот - моё обычное состояние. </a:t>
            </a:r>
          </a:p>
          <a:p>
            <a:r>
              <a:rPr lang="ru-RU" dirty="0"/>
              <a:t>5. Я всегда всё откладываю до последнего, слишком много срочных вопросов.</a:t>
            </a:r>
          </a:p>
          <a:p>
            <a:r>
              <a:rPr lang="ru-RU" dirty="0"/>
              <a:t>6. Я не могу достичь баланса между работой и частной жизнью.</a:t>
            </a:r>
          </a:p>
          <a:p>
            <a:r>
              <a:rPr lang="ru-RU" dirty="0"/>
              <a:t>7. На работе я думаю о личной жизни.</a:t>
            </a:r>
          </a:p>
          <a:p>
            <a:r>
              <a:rPr lang="ru-RU" dirty="0"/>
              <a:t>8. Дома я думаю о работе.</a:t>
            </a:r>
          </a:p>
          <a:p>
            <a:r>
              <a:rPr lang="ru-RU" dirty="0"/>
              <a:t>9. Я постоянно в стрессе.</a:t>
            </a:r>
          </a:p>
          <a:p>
            <a:r>
              <a:rPr lang="ru-RU" dirty="0"/>
              <a:t>10. У меня огромное количество дел и все они безотлагательные.</a:t>
            </a:r>
          </a:p>
          <a:p>
            <a:r>
              <a:rPr lang="ru-RU" dirty="0"/>
              <a:t>Далее всё просто. Максимальное количество баллов - 50, что означает, что управление временем - совсем не сформированный навык, минимальное количество - 5, что характеризует Вас как человека, мастерски управляющегося со временем (или как того, кому это не нужно - у вас его в достатке). Серединка - от 20 до 35 говорит, что умение есть, но применяется неверно.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28651" y="163208"/>
          <a:ext cx="7886698" cy="99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975" y="1257300"/>
            <a:ext cx="8248649" cy="4067175"/>
          </a:xfrm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1.Составьте список дел своего обычного рабочего дня с утра до вечера.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2.Проанализируйте список дел.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3.Расставьте приоритеты.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Сделайте то, что запланировали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5.Похвалите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себя за результат!</a:t>
            </a:r>
          </a:p>
          <a:p>
            <a:pPr marL="381000" indent="-381000">
              <a:lnSpc>
                <a:spcPct val="80000"/>
              </a:lnSpc>
              <a:buNone/>
            </a:pP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thumbs.dreamstime.com/z/%D1%84%D0%B8%D0%BD%D0%B0%D0%BD%D1%81%D1%8B-%D1%8F%D0%B8%D1%87%D0%BA%D0%B0-%D0%B8%D0%B5%D1%82%D0%BF%D0%B8%D1%82%D0%B0%D0%BD%D0%B8%D1%8F-%D0%BF%D1%80%D0%B8%D0%BD%D1%86%D0%B8%D0%BF%D0%B8%D0%B0-%D1%8C%D0%BD%D0%BE%D0%B9-%D1%81%D1%85%D0%B5%D0%BC%D1%8B-%D0%BF%D1%80%D0%B5-%D0%BF%D0%BE%D1%81%D1%8B-%D0%BA%D0%B8-%D0%B7%D0%BE-%D0%BE%D1%82%D0%B8%D1%81%D1%82%D1%8B%D0%B5-60189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thumbs.dreamstime.com/z/%D1%84%D0%B8%D0%BD%D0%B0%D0%BD%D1%81%D1%8B-%D1%8F%D0%B8%D1%87%D0%BA%D0%B0-%D0%B8%D0%B5%D1%82%D0%BF%D0%B8%D1%82%D0%B0%D0%BD%D0%B8%D1%8F-%D0%BF%D1%80%D0%B8%D0%BD%D1%86%D0%B8%D0%BF%D0%B8%D0%B0-%D1%8C%D0%BD%D0%BE%D0%B9-%D1%81%D1%85%D0%B5%D0%BC%D1%8B-%D0%BF%D1%80%D0%B5-%D0%BF%D0%BE%D1%81%D1%8B-%D0%BA%D0%B8-%D0%B7%D0%BE-%D0%BE%D1%82%D0%B8%D1%81%D1%82%D1%8B%D0%B5-601899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208"/>
            <a:ext cx="8305799" cy="99874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ПРОФИЛАКТИКА СЭВ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целях направленной профилактики СЭВ следует: </a:t>
            </a:r>
          </a:p>
          <a:p>
            <a:r>
              <a:rPr lang="ru-RU" dirty="0"/>
              <a:t>Стараться рассчитывать и обдуманно распределять свои нагрузки; </a:t>
            </a:r>
          </a:p>
          <a:p>
            <a:r>
              <a:rPr lang="ru-RU" dirty="0"/>
              <a:t>Учиться переключаться с одного вида деятельности на другой; </a:t>
            </a:r>
          </a:p>
          <a:p>
            <a:r>
              <a:rPr lang="ru-RU" dirty="0"/>
              <a:t>Проще относиться к работе; </a:t>
            </a:r>
          </a:p>
          <a:p>
            <a:r>
              <a:rPr lang="ru-RU" dirty="0"/>
              <a:t>Не пытаться быть лучшим всегда и во всем.</a:t>
            </a:r>
          </a:p>
          <a:p>
            <a:r>
              <a:rPr lang="ru-RU" dirty="0"/>
              <a:t>Уделять время физическим нагрузкам.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928495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69802" y="4277831"/>
            <a:ext cx="5105400" cy="555625"/>
            <a:chOff x="1248" y="1440"/>
            <a:chExt cx="3216" cy="350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069802" y="1763231"/>
            <a:ext cx="5105400" cy="555625"/>
            <a:chOff x="1248" y="2030"/>
            <a:chExt cx="3216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041227" y="2420456"/>
            <a:ext cx="5105400" cy="555625"/>
            <a:chOff x="1248" y="2640"/>
            <a:chExt cx="3216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41227" y="3296761"/>
            <a:ext cx="1784350" cy="528638"/>
            <a:chOff x="1248" y="3230"/>
            <a:chExt cx="1124" cy="333"/>
          </a:xfrm>
        </p:grpSpPr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069802" y="5138256"/>
            <a:ext cx="5105400" cy="555625"/>
            <a:chOff x="1248" y="3230"/>
            <a:chExt cx="3216" cy="35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858742" y="3244334"/>
            <a:ext cx="3426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Грамотно расходуйте свое время</a:t>
            </a:r>
            <a:endParaRPr lang="en-US" alt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3416" y="4101584"/>
            <a:ext cx="5053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/>
              <a:t>     Стремитесь к своей цели!</a:t>
            </a:r>
            <a:endParaRPr lang="en-US" alt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71800" y="152983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/>
              <a:t>Планируйте и расставляйте приоритеты!</a:t>
            </a:r>
            <a:endParaRPr lang="en-US" alt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976777" y="2434709"/>
            <a:ext cx="4813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/>
              <a:t>Контролируйте себя и свое время!</a:t>
            </a:r>
            <a:endParaRPr lang="en-US" alt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67632" y="3387209"/>
            <a:ext cx="6045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/>
              <a:t>Говорите «нет» ненужным делам и людям!</a:t>
            </a:r>
            <a:endParaRPr lang="en-US" alt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83360" y="5235059"/>
            <a:ext cx="501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/>
              <a:t>Не забывайте правильно отдыхать! </a:t>
            </a:r>
            <a:endParaRPr lang="en-US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567268"/>
            <a:ext cx="7869890" cy="56096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Направляйте свои вопросы на </a:t>
            </a:r>
            <a:r>
              <a:rPr lang="ru-RU" sz="6600" b="1" dirty="0" err="1" smtClean="0">
                <a:solidFill>
                  <a:schemeClr val="accent6">
                    <a:lumMod val="50000"/>
                  </a:schemeClr>
                </a:solidFill>
              </a:rPr>
              <a:t>эл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</a:rPr>
              <a:t>. почту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kpppiro@mail.ru</a:t>
            </a:r>
            <a:endParaRPr lang="ru-RU" sz="6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796A70-1C97-40A2-B81B-5359550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948039-0F07-45FA-8CF1-DF0CBF9E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45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8BDC6-F790-4D58-9A28-4022F9AB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622F4FC-6AA1-4DEF-BFB8-8846503D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25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эмоционального выгорания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46CF1E7-6A82-4BEE-B5FB-6AD16832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BE9B-F6C5-4082-BDD7-83DE00DF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FFB5D36-8832-4D47-B680-88C5931B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86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DE909-9054-4D3D-BDAF-A95696DD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64225-4B85-4F2A-AE5E-617B352C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02" y="1287254"/>
            <a:ext cx="7869890" cy="4889709"/>
          </a:xfrm>
        </p:spPr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4EA4B7B-B32A-43B7-89E5-1228A883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4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59B9CD-6CF3-4C19-87FC-1706A62E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D635F5A-3DEE-4896-96C2-74061E62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314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ФАЗЫ ЭМОЦИОНАЛЬНОГО ВЫГОРАНИЯ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37D4EA4-AA95-4CEE-A42C-37A20378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1440</TotalTime>
  <Words>656</Words>
  <Application>Microsoft Office PowerPoint</Application>
  <PresentationFormat>Экран (4:3)</PresentationFormat>
  <Paragraphs>116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Контакты методического отдела</vt:lpstr>
      <vt:lpstr>Слайд 3</vt:lpstr>
      <vt:lpstr>Слайд 4</vt:lpstr>
      <vt:lpstr>Признаки эмоционального выгорания </vt:lpstr>
      <vt:lpstr>Слайд 6</vt:lpstr>
      <vt:lpstr>Слайд 7</vt:lpstr>
      <vt:lpstr>Слайд 8</vt:lpstr>
      <vt:lpstr>ФАЗЫ ЭМОЦИОНАЛЬНОГО ВЫГОРАНИЯ</vt:lpstr>
      <vt:lpstr>Слайд 10</vt:lpstr>
      <vt:lpstr>Внешние факторы, провоцирующим выгорание  </vt:lpstr>
      <vt:lpstr>внутренние факторы </vt:lpstr>
      <vt:lpstr>Время как ресурс</vt:lpstr>
      <vt:lpstr>Слайд 14</vt:lpstr>
      <vt:lpstr>Слайд 15</vt:lpstr>
      <vt:lpstr>Слайд 16</vt:lpstr>
      <vt:lpstr>Технологии тайм-менеджмента:</vt:lpstr>
      <vt:lpstr>Слайд 18</vt:lpstr>
      <vt:lpstr>Слайд 19</vt:lpstr>
      <vt:lpstr>Слайд 20</vt:lpstr>
      <vt:lpstr>Проверь себя</vt:lpstr>
      <vt:lpstr>Слайд 22</vt:lpstr>
      <vt:lpstr>ПРОФИЛАКТИКА СЭВ</vt:lpstr>
      <vt:lpstr>Слайд 24</vt:lpstr>
      <vt:lpstr>Слайд 25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MmM</cp:lastModifiedBy>
  <cp:revision>232</cp:revision>
  <dcterms:created xsi:type="dcterms:W3CDTF">2016-11-18T14:12:19Z</dcterms:created>
  <dcterms:modified xsi:type="dcterms:W3CDTF">2020-12-04T09:36:50Z</dcterms:modified>
</cp:coreProperties>
</file>